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4" r:id="rId15"/>
    <p:sldId id="269" r:id="rId16"/>
    <p:sldId id="270" r:id="rId17"/>
    <p:sldId id="275" r:id="rId18"/>
    <p:sldId id="271" r:id="rId19"/>
    <p:sldId id="272" r:id="rId20"/>
    <p:sldId id="276" r:id="rId21"/>
    <p:sldId id="273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8614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751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102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239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629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289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880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683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892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43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3272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8166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2292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77117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5762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2142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201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90B2CAA-8D92-476F-BA54-C4807885DB7A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2011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19D5FE-52A9-D2D4-B63A-EA77AD13AF2E}"/>
              </a:ext>
            </a:extLst>
          </p:cNvPr>
          <p:cNvSpPr txBox="1"/>
          <p:nvPr/>
        </p:nvSpPr>
        <p:spPr>
          <a:xfrm>
            <a:off x="0" y="206476"/>
            <a:ext cx="12064181" cy="14957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40080" marR="0" indent="-640080" algn="ctr">
              <a:buNone/>
              <a:tabLst>
                <a:tab pos="640080" algn="l"/>
              </a:tabLst>
            </a:pPr>
            <a:r>
              <a:rPr lang="zh-TW" altLang="en-US" sz="5400" b="1" u="dbl" kern="2600" dirty="0">
                <a:solidFill>
                  <a:schemeClr val="bg1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第</a:t>
            </a:r>
            <a:r>
              <a:rPr lang="zh-CN" altLang="en-US" sz="5400" b="1" u="dbl" kern="2600" dirty="0">
                <a:solidFill>
                  <a:schemeClr val="bg1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二</a:t>
            </a:r>
            <a:r>
              <a:rPr lang="zh-TW" altLang="en-US" sz="5400" b="1" u="dbl" kern="2600" dirty="0">
                <a:solidFill>
                  <a:schemeClr val="bg1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十</a:t>
            </a:r>
            <a:r>
              <a:rPr lang="zh-CN" altLang="en-US" sz="5400" b="1" u="dbl" kern="2600" dirty="0">
                <a:solidFill>
                  <a:schemeClr val="bg1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</a:t>
            </a:r>
            <a:r>
              <a:rPr lang="zh-TW" altLang="en-US" sz="5400" b="1" u="dbl" kern="2600">
                <a:solidFill>
                  <a:schemeClr val="bg1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課 </a:t>
            </a:r>
            <a:r>
              <a:rPr lang="zh-TW" sz="5400" b="1" u="dbl" kern="2600" cap="small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認</a:t>
            </a:r>
            <a:r>
              <a:rPr lang="zh-TW" sz="5400" b="1" u="dbl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識異端的操練</a:t>
            </a:r>
            <a:endParaRPr lang="en-US" sz="5400" b="1" kern="2600" dirty="0">
              <a:solidFill>
                <a:schemeClr val="bg1"/>
              </a:solidFill>
              <a:effectLst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 algn="ctr">
              <a:buNone/>
            </a:pPr>
            <a:r>
              <a:rPr lang="zh-TW" sz="4000" b="1" u="sng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經文</a:t>
            </a:r>
            <a:r>
              <a:rPr lang="en-US" altLang="zh-TW" sz="4000" b="1" u="sng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sz="4000" b="1" u="sng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馬太福音</a:t>
            </a:r>
            <a:r>
              <a:rPr lang="en-US" sz="40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24</a:t>
            </a:r>
            <a:r>
              <a:rPr lang="en-US" sz="40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en-US" sz="40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10-11</a:t>
            </a:r>
            <a:r>
              <a:rPr lang="en-US" sz="40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en-US" sz="40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23-24</a:t>
            </a:r>
            <a:r>
              <a:rPr lang="en-US" sz="40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4000" b="1" u="sng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約翰一書</a:t>
            </a:r>
            <a:r>
              <a:rPr lang="en-US" sz="40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en-US" sz="40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en-US" sz="40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1-3</a:t>
            </a:r>
            <a:r>
              <a:rPr lang="en-US" sz="40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4000" b="1" u="sng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以弗所書</a:t>
            </a:r>
            <a:r>
              <a:rPr lang="en-US" sz="40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en-US" sz="40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en-US" sz="40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11-14</a:t>
            </a:r>
            <a:r>
              <a:rPr lang="en-US" sz="4000" b="1" kern="2600" dirty="0">
                <a:solidFill>
                  <a:schemeClr val="bg1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4000" b="1" u="sng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彼得後書</a:t>
            </a:r>
            <a:r>
              <a:rPr lang="en-US" sz="40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en-US" sz="40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en-US" sz="40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en-US" sz="4000" b="1" u="sng" kern="2600" cap="small" dirty="0">
                <a:solidFill>
                  <a:schemeClr val="bg1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4000" b="1" u="sng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帖撒羅尼迦後書</a:t>
            </a:r>
            <a:r>
              <a:rPr lang="en-US" sz="40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en-US" sz="40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en-US" sz="40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3-4</a:t>
            </a:r>
            <a:r>
              <a:rPr lang="en-US" sz="4000" b="1" u="sng" kern="2600" cap="small" dirty="0">
                <a:solidFill>
                  <a:schemeClr val="bg1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</a:p>
          <a:p>
            <a:pPr marL="0" marR="0" algn="ctr">
              <a:buNone/>
            </a:pPr>
            <a:r>
              <a:rPr lang="zh-TW" sz="4000" b="1" u="sng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提摩太前書</a:t>
            </a:r>
            <a:r>
              <a:rPr lang="en-US" sz="40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en-US" sz="40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en-US" sz="40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en-US" sz="40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en-US" sz="40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en-US" sz="40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en-US" sz="40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3-5</a:t>
            </a:r>
            <a:endParaRPr lang="en-US" sz="3600" b="1" kern="2600" cap="small" dirty="0">
              <a:solidFill>
                <a:schemeClr val="bg1"/>
              </a:solidFill>
              <a:effectLst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r>
              <a:rPr lang="zh-TW" sz="42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【馬太福音】</a:t>
            </a:r>
            <a:r>
              <a:rPr lang="en-US" sz="42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24</a:t>
            </a:r>
            <a:r>
              <a:rPr lang="en-US" sz="42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en-US" sz="42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10-11</a:t>
            </a:r>
            <a:r>
              <a:rPr lang="en-US" sz="42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en-US" sz="42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23-24 </a:t>
            </a:r>
            <a:r>
              <a:rPr lang="en-US" sz="4200" b="1" kern="2600" cap="small" baseline="3000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</a:t>
            </a:r>
            <a:r>
              <a:rPr lang="zh-TW" sz="42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且有好些假先知起來</a:t>
            </a:r>
            <a:r>
              <a:rPr lang="en-US" altLang="zh-TW" sz="42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42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迷惑多人</a:t>
            </a:r>
            <a:r>
              <a:rPr lang="en-US" altLang="zh-TW" sz="42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lang="en-US" sz="4200" b="1" kern="2600" cap="small" baseline="3000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11</a:t>
            </a:r>
            <a:r>
              <a:rPr lang="zh-TW" sz="42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只因不法的事增多</a:t>
            </a:r>
            <a:r>
              <a:rPr lang="en-US" altLang="zh-TW" sz="42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42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許多人的愛心</a:t>
            </a:r>
            <a:r>
              <a:rPr lang="en-US" altLang="zh-TW" sz="42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42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纔漸漸冷淡了</a:t>
            </a:r>
            <a:r>
              <a:rPr lang="en-US" altLang="zh-TW" sz="42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lang="en-US" sz="42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…</a:t>
            </a:r>
            <a:r>
              <a:rPr lang="en-US" sz="4200" b="1" kern="2600" baseline="3000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23</a:t>
            </a:r>
            <a:r>
              <a:rPr lang="zh-TW" sz="42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那時</a:t>
            </a:r>
            <a:r>
              <a:rPr lang="en-US" altLang="zh-TW" sz="42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42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若有人對你們說</a:t>
            </a:r>
            <a:r>
              <a:rPr lang="en-US" altLang="zh-TW" sz="42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42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基督在這裡</a:t>
            </a:r>
            <a:r>
              <a:rPr lang="en-US" altLang="zh-TW" sz="42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sz="42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或說</a:t>
            </a:r>
            <a:r>
              <a:rPr lang="en-US" altLang="zh-TW" sz="42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altLang="en-US" sz="4200" b="1" kern="2600" dirty="0">
                <a:solidFill>
                  <a:schemeClr val="bg1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基</a:t>
            </a:r>
            <a:r>
              <a:rPr lang="zh-TW" sz="42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督在那裡</a:t>
            </a:r>
            <a:r>
              <a:rPr lang="en-US" altLang="zh-TW" sz="42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sz="42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你們不要信</a:t>
            </a:r>
            <a:r>
              <a:rPr lang="en-US" altLang="zh-TW" sz="42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lang="en-US" sz="4200" b="1" kern="2600" baseline="3000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24</a:t>
            </a:r>
            <a:r>
              <a:rPr lang="zh-TW" sz="42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因為假基督</a:t>
            </a:r>
            <a:r>
              <a:rPr lang="en-US" altLang="zh-TW" sz="42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42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假先知</a:t>
            </a:r>
            <a:r>
              <a:rPr lang="en-US" altLang="zh-TW" sz="42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42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將要起來</a:t>
            </a:r>
            <a:r>
              <a:rPr lang="en-US" altLang="zh-TW" sz="42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42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顯大神蹟</a:t>
            </a:r>
            <a:r>
              <a:rPr lang="en-US" altLang="zh-TW" sz="42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42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大奇事</a:t>
            </a:r>
            <a:r>
              <a:rPr lang="en-US" altLang="zh-TW" sz="42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sz="42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倘若能行</a:t>
            </a:r>
            <a:r>
              <a:rPr lang="en-US" altLang="zh-TW" sz="42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42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連選民也就迷惑了</a:t>
            </a:r>
            <a:r>
              <a:rPr lang="en-US" altLang="zh-TW" sz="42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endParaRPr lang="en-US" sz="4200" b="1" kern="2600" dirty="0">
              <a:solidFill>
                <a:schemeClr val="bg1"/>
              </a:solidFill>
              <a:effectLst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097280" marR="0" indent="-731520" algn="just">
              <a:buNone/>
            </a:pPr>
            <a:r>
              <a:rPr lang="en-US" sz="3600" b="1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  <a:endParaRPr lang="en-US" sz="3600" b="1" kern="2600" dirty="0">
              <a:solidFill>
                <a:schemeClr val="bg1"/>
              </a:solidFill>
              <a:effectLst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None/>
            </a:pPr>
            <a:br>
              <a:rPr lang="en-US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</a:br>
            <a:endParaRPr lang="en-US" sz="3600" b="1" dirty="0">
              <a:solidFill>
                <a:schemeClr val="bg1"/>
              </a:solidFill>
              <a:effectLst/>
            </a:endParaRPr>
          </a:p>
          <a:p>
            <a:pPr marL="868680" marR="0" algn="just">
              <a:buNone/>
              <a:tabLst>
                <a:tab pos="1295400" algn="l"/>
              </a:tabLst>
            </a:pPr>
            <a:r>
              <a:rPr lang="en-US" sz="3600" b="1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  <a:endParaRPr lang="en-US" sz="3600" b="1" kern="2600" dirty="0">
              <a:solidFill>
                <a:schemeClr val="bg1"/>
              </a:solidFill>
              <a:effectLst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914400" marR="0" indent="228600" algn="just">
              <a:buNone/>
            </a:pPr>
            <a:r>
              <a:rPr lang="en-US" sz="3600" b="1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  <a:endParaRPr lang="en-US" sz="3600" b="1" kern="2600" dirty="0">
              <a:solidFill>
                <a:schemeClr val="bg1"/>
              </a:solidFill>
              <a:effectLst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914400" marR="0" algn="just">
              <a:buNone/>
            </a:pPr>
            <a:r>
              <a:rPr lang="en-US" sz="3600" b="1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  <a:endParaRPr lang="en-US" sz="3600" b="1" kern="2600" dirty="0">
              <a:solidFill>
                <a:schemeClr val="bg1"/>
              </a:solidFill>
              <a:effectLst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marR="0" algn="just">
              <a:buNone/>
            </a:pPr>
            <a:r>
              <a:rPr lang="en-US" sz="3600" b="1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  <a:endParaRPr lang="en-US" sz="3600" b="1" kern="2600" dirty="0">
              <a:solidFill>
                <a:schemeClr val="bg1"/>
              </a:solidFill>
              <a:effectLst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marR="0" algn="just">
              <a:buNone/>
            </a:pPr>
            <a:r>
              <a:rPr lang="en-US" sz="3600" b="1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  <a:endParaRPr lang="en-US" sz="3600" b="1" kern="2600" dirty="0">
              <a:solidFill>
                <a:schemeClr val="bg1"/>
              </a:solidFill>
              <a:effectLst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 algn="ctr">
              <a:buNone/>
            </a:pPr>
            <a:r>
              <a:rPr lang="en-US" sz="3600" b="1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  <a:endParaRPr lang="en-US" sz="3600" b="1" kern="2600" dirty="0">
              <a:solidFill>
                <a:schemeClr val="bg1"/>
              </a:solidFill>
              <a:effectLst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marR="0" algn="just">
              <a:buNone/>
            </a:pPr>
            <a:r>
              <a:rPr lang="en-US" sz="3600" b="1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  <a:endParaRPr lang="en-US" sz="3600" b="1" kern="2600" dirty="0">
              <a:solidFill>
                <a:schemeClr val="bg1"/>
              </a:solidFill>
              <a:effectLst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 algn="just">
              <a:buNone/>
            </a:pPr>
            <a:r>
              <a:rPr lang="en-US" sz="3600" b="1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  <a:endParaRPr lang="en-US" sz="3600" b="1" kern="2600" dirty="0">
              <a:solidFill>
                <a:schemeClr val="bg1"/>
              </a:solidFill>
              <a:effectLst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 algn="ctr">
              <a:buNone/>
            </a:pPr>
            <a:r>
              <a:rPr lang="en-US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</a:p>
          <a:p>
            <a:pPr marL="0" marR="0" algn="ctr">
              <a:buNone/>
            </a:pPr>
            <a:r>
              <a:rPr 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lang="zh-TW" sz="3600" b="1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門徒操練班 </a:t>
            </a:r>
            <a:r>
              <a:rPr lang="en-US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認識異端的操練﹞</a:t>
            </a:r>
            <a:endParaRPr lang="en-US" sz="3600" b="1" kern="2600" dirty="0">
              <a:solidFill>
                <a:schemeClr val="bg1"/>
              </a:solidFill>
              <a:effectLst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 algn="ctr">
              <a:buNone/>
            </a:pPr>
            <a:r>
              <a:rPr lang="en-US" sz="3600" b="1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  <a:endParaRPr lang="en-US" sz="3600" b="1" kern="2600" dirty="0">
              <a:solidFill>
                <a:schemeClr val="bg1"/>
              </a:solidFill>
              <a:effectLst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 algn="just">
              <a:buNone/>
            </a:pPr>
            <a:endParaRPr lang="en-US" sz="3600" b="1" kern="2600" dirty="0">
              <a:solidFill>
                <a:schemeClr val="bg1"/>
              </a:solidFill>
              <a:effectLst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5071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AF6BD0-2F59-88F2-E1C0-735E40578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FD3DDAF-F8C5-63C2-FB13-AAB338AF0648}"/>
              </a:ext>
            </a:extLst>
          </p:cNvPr>
          <p:cNvSpPr txBox="1"/>
          <p:nvPr/>
        </p:nvSpPr>
        <p:spPr>
          <a:xfrm>
            <a:off x="0" y="855405"/>
            <a:ext cx="12049432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97280" marR="0" lvl="0" indent="-73152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約翰一書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】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en-US" sz="44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1-3</a:t>
            </a:r>
            <a:r>
              <a:rPr kumimoji="0" lang="en-US" sz="4400" b="1" i="0" u="none" strike="noStrike" kern="2600" cap="none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親愛的弟兄阿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一切的靈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</a:t>
            </a:r>
            <a:endParaRPr kumimoji="0" lang="en-US" altLang="zh-TW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097280" marR="0" lvl="0" indent="-73152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400" b="1" kern="2600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們不可都信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總要試驗那些靈是出於神的不</a:t>
            </a:r>
            <a:endParaRPr lang="en-US" altLang="zh-TW" sz="4400" b="1" kern="2600" dirty="0">
              <a:solidFill>
                <a:prstClr val="black"/>
              </a:solidFill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097280" marR="0" lvl="0" indent="-73152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是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因為世上有許多假先知已經出來了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en-US" sz="4400" b="1" i="0" u="none" strike="noStrike" kern="2600" cap="none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凡靈</a:t>
            </a:r>
            <a:endParaRPr kumimoji="0" lang="en-US" altLang="zh-TW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097280" marR="0" lvl="0" indent="-73152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400" b="1" kern="2600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認耶穌基督是成了肉身來的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就是出於神的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</a:p>
          <a:p>
            <a:pPr marL="1097280" marR="0" lvl="0" indent="-73152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400" b="1" kern="2600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從此你們可以認出神的靈來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en-US" sz="4400" b="1" i="0" u="none" strike="noStrike" kern="2600" cap="none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凡靈不認耶穌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</a:p>
          <a:p>
            <a:pPr marL="1097280" marR="0" lvl="0" indent="-73152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400" b="1" kern="2600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就不是出於神</a:t>
            </a:r>
            <a:r>
              <a:rPr lang="en-US" altLang="zh-TW" sz="4400" b="1" kern="2600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這是那敵基督者的靈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你們從</a:t>
            </a:r>
            <a:endParaRPr kumimoji="0" lang="en-US" altLang="zh-TW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097280" marR="0" lvl="0" indent="-73152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400" b="1" kern="2600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前聽見他要來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現在已經在世上了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638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8818E2-B50A-4FF7-CFDB-978ED1728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FEC56D2-815A-15EC-8A41-683C7FE45282}"/>
              </a:ext>
            </a:extLst>
          </p:cNvPr>
          <p:cNvSpPr txBox="1"/>
          <p:nvPr/>
        </p:nvSpPr>
        <p:spPr>
          <a:xfrm>
            <a:off x="0" y="899652"/>
            <a:ext cx="11946194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97280" marR="0" lvl="0" indent="-73152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以弗所書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】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en-US" sz="44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11-14 </a:t>
            </a:r>
            <a:r>
              <a:rPr kumimoji="0" lang="en-US" sz="4400" b="1" i="0" u="none" strike="noStrike" kern="2600" cap="none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11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他所賜的有使徒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有先知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</a:p>
          <a:p>
            <a:pPr marL="1097280" marR="0" lvl="0" indent="-73152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400" b="1" kern="2600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有傳福音的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有牧師和教師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en-US" sz="4400" b="1" i="0" u="none" strike="noStrike" kern="2600" cap="none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為要成全聖徒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各</a:t>
            </a:r>
            <a:endParaRPr kumimoji="0" lang="en-US" altLang="zh-TW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097280" marR="0" lvl="0" indent="-73152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400" b="1" kern="2600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盡其職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建立基督的身體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en-US" sz="4400" b="1" i="0" u="none" strike="noStrike" kern="2600" cap="none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直等到我們眾人在</a:t>
            </a:r>
            <a:endParaRPr kumimoji="0" lang="en-US" altLang="zh-TW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097280" marR="0" lvl="0" indent="-73152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400" b="1" kern="2600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真道上同歸於一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認識神的兒子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得以長大成人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</a:p>
          <a:p>
            <a:pPr marL="1097280" marR="0" lvl="0" indent="-73152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400" b="1" kern="2600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滿有基督長成的身量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en-US" sz="4400" b="1" i="0" u="none" strike="noStrike" kern="2600" cap="none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14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使我們不再作小孩子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</a:p>
          <a:p>
            <a:pPr marL="1097280" marR="0" lvl="0" indent="-73152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400" b="1" kern="2600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中了人的詭計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和欺騙的法術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被一切異教之風</a:t>
            </a:r>
            <a:endParaRPr kumimoji="0" lang="en-US" altLang="zh-TW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097280" marR="0" lvl="0" indent="-73152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400" b="1" kern="2600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搖動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飄來飄去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就隨從各樣的異端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026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D279F0-619A-2324-EF2F-76B6F016B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B7A8871-CFCB-D97B-41D3-EE91B91917FD}"/>
              </a:ext>
            </a:extLst>
          </p:cNvPr>
          <p:cNvSpPr txBox="1"/>
          <p:nvPr/>
        </p:nvSpPr>
        <p:spPr>
          <a:xfrm>
            <a:off x="-294968" y="1"/>
            <a:ext cx="12255910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97280" marR="0" lvl="0" indent="-73152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彼得後書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】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en-US" sz="44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從前在百姓中有假先知起來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將來在你們中間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也必有假師傅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私自引進陷害人的異端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連買他們的主他們也不承認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自取速速的滅亡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097280" marR="0" lvl="0" indent="-73152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帖撒羅尼迦後書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】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en-US" sz="44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3-4 </a:t>
            </a:r>
            <a:r>
              <a:rPr kumimoji="0" lang="en-US" sz="4400" b="1" i="0" u="none" strike="noStrike" kern="2600" cap="small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人不拘用甚麼法子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你們總不要被他誘惑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因為那日子以前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必有離道反教的事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並有那大罪人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就是沉淪之子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顯露出來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en-US" sz="4400" b="1" i="0" u="none" strike="noStrike" kern="2600" cap="small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他是抵擋主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高抬自己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超過一切稱為神的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和一切受人敬拜的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甚至坐在神的殿裡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自稱是神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706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F0ADAB-64B9-8299-640C-1EFD7FD79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5869F12-3667-6AE5-51F7-EAC31388BC22}"/>
              </a:ext>
            </a:extLst>
          </p:cNvPr>
          <p:cNvSpPr txBox="1"/>
          <p:nvPr/>
        </p:nvSpPr>
        <p:spPr>
          <a:xfrm>
            <a:off x="-324465" y="206477"/>
            <a:ext cx="12388645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97280" marR="0" lvl="0" indent="-73152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提摩太前書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】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en-US" sz="44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聖靈明說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在後來的時候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必有人離棄真道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聽從那引誘人的邪靈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和鬼魔的道理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097280" marR="0" lvl="0" indent="-73152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提摩太前書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】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en-US" sz="44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3-5 </a:t>
            </a:r>
            <a:r>
              <a:rPr kumimoji="0" lang="en-US" sz="4400" b="1" i="0" u="none" strike="noStrike" kern="2600" cap="none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若有人傳異教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不服從我們主耶穌基督純正的話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與那合乎敬虔的道理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  </a:t>
            </a:r>
            <a:r>
              <a:rPr kumimoji="0" lang="en-US" sz="4400" b="1" i="0" u="none" strike="noStrike" kern="2600" cap="none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他是自高自大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一無所知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專好問難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爭辯言詞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從此就生出嫉妒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分爭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毀謗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妄疑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en-US" sz="4400" b="1" i="0" u="none" strike="noStrike" kern="2600" cap="none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並那壞了心術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失喪真理之人的爭競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他們以敬虔為得利的門路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492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2F47AE-DCF8-332A-3D32-7CCCED9D9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2CF6AA1-8FF2-DAA0-DD04-BB92DBD9292F}"/>
              </a:ext>
            </a:extLst>
          </p:cNvPr>
          <p:cNvSpPr txBox="1"/>
          <p:nvPr/>
        </p:nvSpPr>
        <p:spPr>
          <a:xfrm>
            <a:off x="103239" y="0"/>
            <a:ext cx="11931445" cy="7805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一般我們認為的異端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主要是他們對於神</a:t>
            </a:r>
            <a:r>
              <a:rPr lang="en-US" altLang="zh-TW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耶穌基督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聖靈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聖經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救恩等方面與聖經之教導相背</a:t>
            </a:r>
            <a:r>
              <a:rPr lang="en-US" altLang="zh-TW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</a:t>
            </a:r>
            <a:r>
              <a:rPr kumimoji="0" lang="en-US" altLang="zh-TW" sz="48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8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異端的特性</a:t>
            </a:r>
            <a:r>
              <a:rPr kumimoji="0" lang="zh-TW" altLang="en-US" sz="48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endParaRPr kumimoji="0" lang="en-US" sz="48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609600" marR="0" lvl="0" indent="-4572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09600" algn="l"/>
              </a:tabLst>
              <a:defRPr/>
            </a:pPr>
            <a:r>
              <a:rPr kumimoji="0" lang="en-US" altLang="zh-TW" sz="4000" b="1" i="0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en-US" altLang="zh-TW" sz="40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kumimoji="0" lang="zh-CN" altLang="en-US" sz="40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</a:t>
            </a:r>
            <a:r>
              <a:rPr kumimoji="0" lang="en-US" altLang="zh-TW" sz="40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).</a:t>
            </a:r>
            <a:r>
              <a:rPr kumimoji="0" lang="zh-TW" altLang="en-US" sz="40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868680" marR="0" lvl="0" indent="-41148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68680" algn="l"/>
              </a:tabLst>
              <a:defRPr/>
            </a:pP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1.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否認三位一體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或認為是三位三體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或二位二體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或只有一位一體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868680" marR="0" lvl="0" indent="-41148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68680" algn="l"/>
              </a:tabLst>
              <a:defRPr/>
            </a:pP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或認為神是多數的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或泛神論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.﹝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God in All, All Are Gods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868680" marR="0" lvl="0" indent="-41148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68680" algn="l"/>
              </a:tabLst>
              <a:defRPr/>
            </a:pP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3.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否認神的位格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只是真理及內心的原則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.﹝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Only a Principle of Truth or Mind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868680" marR="0" lvl="0" indent="-41148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68680" algn="l"/>
              </a:tabLst>
              <a:defRPr/>
            </a:pP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4.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否認神是靈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是無所不在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或認為 神有身驅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有妻子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  <a:endParaRPr kumimoji="0" lang="en-US" sz="36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33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DDB196-93A3-8176-029B-F38D8745C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591F43-C5F6-057D-D5A0-FB28363901DA}"/>
              </a:ext>
            </a:extLst>
          </p:cNvPr>
          <p:cNvSpPr txBox="1"/>
          <p:nvPr/>
        </p:nvSpPr>
        <p:spPr>
          <a:xfrm>
            <a:off x="132735" y="250723"/>
            <a:ext cx="11710219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09600" marR="0" lvl="0" indent="-4572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09600" algn="l"/>
              </a:tabLst>
              <a:defRPr/>
            </a:pPr>
            <a:r>
              <a:rPr kumimoji="0" lang="en-US" altLang="zh-TW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kumimoji="0" lang="zh-CN" altLang="en-US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二</a:t>
            </a:r>
            <a:r>
              <a:rPr kumimoji="0" lang="en-US" altLang="zh-TW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).</a:t>
            </a:r>
            <a:r>
              <a:rPr kumimoji="0" lang="zh-TW" altLang="en-US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基督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1.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否認基督的神性：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1295400" algn="l"/>
                <a:tab pos="1325880" algn="l"/>
              </a:tabLst>
              <a:defRPr/>
            </a:pP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A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否認道成肉身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或童女馬利亞所生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1295400" algn="l"/>
                <a:tab pos="1325880" algn="l"/>
              </a:tabLst>
              <a:defRPr/>
            </a:pP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B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耶穌只不過是人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但受浸時基督降在其身上</a:t>
            </a:r>
            <a:r>
              <a:rPr lang="en-US" altLang="zh-TW" sz="44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</a:t>
            </a:r>
            <a:endParaRPr kumimoji="0" lang="en-US" altLang="zh-TW" sz="4400" b="1" i="0" u="none" strike="noStrike" kern="2600" cap="sm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1295400" algn="l"/>
                <a:tab pos="1325880" algn="l"/>
              </a:tabLst>
              <a:defRPr/>
            </a:pPr>
            <a:r>
              <a:rPr lang="en-US" altLang="zh-TW" sz="44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如早期之亞流派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Arius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>
                <a:tab pos="1295400" algn="l"/>
                <a:tab pos="1325880" algn="l"/>
              </a:tabLst>
              <a:defRPr/>
            </a:pP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C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基督降世有了身體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身體是物質的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是有罪</a:t>
            </a:r>
            <a:endParaRPr kumimoji="0" lang="en-US" altLang="zh-TW" sz="4400" b="1" i="0" u="none" strike="noStrike" kern="2600" cap="sm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>
                <a:tab pos="1295400" algn="l"/>
                <a:tab pos="1325880" algn="l"/>
              </a:tabLst>
              <a:defRPr/>
            </a:pPr>
            <a:r>
              <a:rPr lang="en-US" altLang="zh-TW" sz="44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    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r>
              <a:rPr lang="en-US" altLang="zh-TW" sz="44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故此祂不是神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乃次等神</a:t>
            </a:r>
            <a:r>
              <a:rPr lang="en-US" altLang="zh-TW" sz="44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>
                <a:tab pos="1295400" algn="l"/>
                <a:tab pos="1325880" algn="l"/>
              </a:tabLst>
              <a:defRPr/>
            </a:pP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  ﹝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如諾斯底派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- Nestorius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1295400" algn="l"/>
                <a:tab pos="1325880" algn="l"/>
              </a:tabLst>
              <a:defRPr/>
            </a:pP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85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15AD6F-1BFD-2374-45AF-F5226CCB8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6AB0313-8C2E-5DA5-A739-C65BE0158EC1}"/>
              </a:ext>
            </a:extLst>
          </p:cNvPr>
          <p:cNvSpPr txBox="1"/>
          <p:nvPr/>
        </p:nvSpPr>
        <p:spPr>
          <a:xfrm>
            <a:off x="147484" y="368710"/>
            <a:ext cx="12044515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09600" lvl="0" indent="-457200" algn="just">
              <a:tabLst>
                <a:tab pos="609600" algn="l"/>
              </a:tabLst>
              <a:defRPr/>
            </a:pPr>
            <a:r>
              <a:rPr lang="en-US" altLang="zh-TW" sz="44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CN" altLang="en-US" sz="44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二</a:t>
            </a:r>
            <a:r>
              <a:rPr lang="en-US" altLang="zh-TW" sz="44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).</a:t>
            </a:r>
            <a:r>
              <a:rPr lang="zh-TW" altLang="en-US" sz="44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基督</a:t>
            </a:r>
            <a:r>
              <a:rPr lang="zh-TW" altLang="en-US" sz="44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endParaRPr lang="en-US" sz="4400" b="1" kern="2600" dirty="0">
              <a:solidFill>
                <a:schemeClr val="accent2">
                  <a:lumMod val="60000"/>
                  <a:lumOff val="40000"/>
                </a:schemeClr>
              </a:solidFill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lvl="0" algn="just">
              <a:buSzPts val="1200"/>
              <a:tabLst>
                <a:tab pos="868680" algn="l"/>
              </a:tabLst>
              <a:defRPr/>
            </a:pPr>
            <a:r>
              <a:rPr lang="en-US" altLang="zh-TW" sz="44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lang="en-US" altLang="zh-TW" sz="4400" b="1" kern="2600" cap="small" dirty="0">
                <a:solidFill>
                  <a:schemeClr val="bg1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1.</a:t>
            </a:r>
            <a:r>
              <a:rPr lang="zh-TW" altLang="en-US" sz="4400" b="1" kern="2600" cap="small" dirty="0">
                <a:solidFill>
                  <a:schemeClr val="bg1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否認基督的神性：</a:t>
            </a:r>
            <a:endParaRPr lang="en-US" sz="4400" b="1" kern="2600" dirty="0">
              <a:solidFill>
                <a:schemeClr val="bg1"/>
              </a:solidFill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>
                <a:tab pos="1295400" algn="l"/>
                <a:tab pos="1325880" algn="l"/>
              </a:tabLst>
              <a:defRPr/>
            </a:pP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D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基督是首先被造的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或本來是天使長降世為 </a:t>
            </a:r>
            <a:endParaRPr kumimoji="0" lang="en-US" altLang="zh-TW" sz="4400" b="1" i="0" u="none" strike="noStrike" kern="2600" cap="sm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>
                <a:tab pos="1295400" algn="l"/>
                <a:tab pos="1325880" algn="l"/>
              </a:tabLst>
              <a:defRPr/>
            </a:pPr>
            <a:r>
              <a:rPr lang="en-US" altLang="zh-TW" sz="44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    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.﹝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如耶和華見證會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>
                <a:tab pos="1295400" algn="l"/>
                <a:tab pos="1325880" algn="l"/>
              </a:tabLst>
              <a:defRPr/>
            </a:pP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E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耶穌只是先知之一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>
                <a:tab pos="1295400" algn="l"/>
                <a:tab pos="1325880" algn="l"/>
              </a:tabLst>
              <a:defRPr/>
            </a:pPr>
            <a:r>
              <a:rPr lang="en-US" altLang="zh-TW" sz="44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   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如回教、摩門教的說法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>
                <a:tab pos="1295400" algn="l"/>
                <a:tab pos="1325880" algn="l"/>
              </a:tabLst>
              <a:defRPr/>
            </a:pP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F.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基督是人通往神之“道路”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並非神</a:t>
            </a:r>
            <a:r>
              <a:rPr lang="en-US" altLang="zh-TW" sz="44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>
                <a:tab pos="1295400" algn="l"/>
                <a:tab pos="1325880" algn="l"/>
              </a:tabLst>
              <a:defRPr/>
            </a:pP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   ﹝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The Way, But Not God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717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77BFE1-3EA6-4DC9-6D79-A3804F45C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CA16ACD-048F-2865-0439-5B58505DD5D7}"/>
              </a:ext>
            </a:extLst>
          </p:cNvPr>
          <p:cNvSpPr txBox="1"/>
          <p:nvPr/>
        </p:nvSpPr>
        <p:spPr>
          <a:xfrm>
            <a:off x="147483" y="176981"/>
            <a:ext cx="11769213" cy="6309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否認基督之人性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如基督教科學會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Christian </a:t>
            </a: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lang="en-US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  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Science -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科學與健康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lang="en-US" altLang="zh-TW" sz="4000" b="1" kern="2600" dirty="0">
              <a:solidFill>
                <a:prstClr val="black"/>
              </a:solidFill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A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認為屬靈人的靈魂或精神就是神</a:t>
            </a:r>
            <a:r>
              <a:rPr lang="en-US" altLang="zh-TW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否認神的特別</a:t>
            </a:r>
            <a:endParaRPr kumimoji="0" lang="en-US" altLang="zh-TW" sz="4000" b="1" i="0" u="none" strike="noStrike" kern="2600" cap="sm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lang="en-US" altLang="zh-TW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   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位格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lang="en-US" altLang="zh-TW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lang="en-US" altLang="zh-TW" sz="4000" b="1" kern="2600" cap="small" dirty="0">
                <a:solidFill>
                  <a:schemeClr val="bg1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B</a:t>
            </a:r>
            <a:r>
              <a:rPr lang="en-US" altLang="zh-TW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耶穌是傑出的人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偉大的教師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把基督與耶穌分開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lang="en-US" altLang="zh-TW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   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一是屬靈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一是屬物質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基督無人性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耶穌的血不能</a:t>
            </a:r>
            <a:endParaRPr kumimoji="0" lang="en-US" altLang="zh-TW" sz="4000" b="1" i="0" u="none" strike="noStrike" kern="2600" cap="sm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lang="en-US" altLang="zh-TW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   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贖人的罪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祂沒有真正的復活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endParaRPr lang="en-US" altLang="zh-TW" sz="4000" b="1" kern="2600" dirty="0">
              <a:solidFill>
                <a:prstClr val="black"/>
              </a:solidFill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C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物質是幻影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Illusion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r>
              <a:rPr lang="en-US" altLang="zh-TW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不存在的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因此罪惡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疾</a:t>
            </a:r>
            <a:endParaRPr kumimoji="0" lang="en-US" altLang="zh-TW" sz="4000" b="1" i="0" u="none" strike="noStrike" kern="2600" cap="sm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lang="en-US" altLang="zh-TW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   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病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死亡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都不存在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是幻覺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唯有萬物的原則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lang="en-US" altLang="zh-TW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   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是存在的</a:t>
            </a:r>
            <a:r>
              <a:rPr lang="en-US" altLang="zh-TW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973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7666FD-79D2-B173-63D7-82786C483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9F2D3D0-BFED-BC21-37D6-0318FD3544B2}"/>
              </a:ext>
            </a:extLst>
          </p:cNvPr>
          <p:cNvSpPr txBox="1"/>
          <p:nvPr/>
        </p:nvSpPr>
        <p:spPr>
          <a:xfrm>
            <a:off x="176981" y="619433"/>
            <a:ext cx="12015019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3.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否認基督的神人兩性：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91440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神住在耶穌身上：</a:t>
            </a:r>
            <a:endParaRPr kumimoji="0" lang="en-US" altLang="zh-TW" sz="4000" b="1" i="0" u="none" strike="noStrike" kern="2600" cap="sm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91440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Christ &amp; </a:t>
            </a:r>
            <a:r>
              <a:rPr kumimoji="0" lang="en-US" sz="4000" b="1" i="0" u="none" strike="noStrike" kern="2600" cap="sm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Jesus</a:t>
            </a:r>
            <a:r>
              <a:rPr kumimoji="0" lang="en-US" altLang="zh-TW" sz="4000" b="1" i="0" u="none" strike="noStrike" kern="2600" cap="sm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en-US" sz="4000" b="1" i="0" u="none" strike="noStrike" kern="2600" cap="sm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Man</a:t>
            </a:r>
            <a:r>
              <a:rPr kumimoji="0" lang="en-US" altLang="zh-TW" sz="4000" b="1" i="0" u="none" strike="noStrike" kern="2600" cap="sm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r>
              <a:rPr kumimoji="0" lang="en-US" sz="4000" b="1" i="0" u="none" strike="noStrike" kern="2600" cap="sm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United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Christ Never Die But Man Jesus Did. 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如唐朝傳入中國之景教，持這種看法。</a:t>
            </a:r>
            <a:endParaRPr lang="en-US" sz="3600" b="1" kern="2600" cap="small" dirty="0">
              <a:solidFill>
                <a:prstClr val="black"/>
              </a:solidFill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4.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高舉個人超過基督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或稱自己是活基督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lang="en-US" altLang="zh-TW" sz="44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帖撒羅尼迦後書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en-US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3-4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r>
              <a:rPr lang="en-US" altLang="zh-TW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注重個人的經歷和感覺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lang="en-US" altLang="zh-TW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   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間接推動個人崇拜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91440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43976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BD3344-09EC-A897-9F27-6BAACC9ED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73DDFD1-BBEE-CD52-F5D4-6A5015A82BE5}"/>
              </a:ext>
            </a:extLst>
          </p:cNvPr>
          <p:cNvSpPr txBox="1"/>
          <p:nvPr/>
        </p:nvSpPr>
        <p:spPr>
          <a:xfrm>
            <a:off x="294968" y="516194"/>
            <a:ext cx="11533238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09600" marR="0" lvl="0" indent="-4572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09600" algn="l"/>
              </a:tabLst>
              <a:defRPr/>
            </a:pPr>
            <a:r>
              <a:rPr kumimoji="0" lang="en-US" altLang="zh-TW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kumimoji="0" lang="zh-CN" altLang="en-US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三</a:t>
            </a:r>
            <a:r>
              <a:rPr kumimoji="0" lang="en-US" altLang="zh-TW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).</a:t>
            </a:r>
            <a:r>
              <a:rPr kumimoji="0" lang="zh-TW" altLang="en-US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聖經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kumimoji="0" lang="zh-TW" altLang="en-US" sz="36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1.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不過是人的著作。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除聖經之外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還有別的啟示或經典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如摩門經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科</a:t>
            </a:r>
            <a:endParaRPr kumimoji="0" lang="en-US" altLang="zh-TW" sz="4000" b="1" i="0" u="none" strike="noStrike" kern="2600" cap="sm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lang="en-US" altLang="zh-TW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 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學與健康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Science and Health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等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3.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聖經包含有 神的話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但不都是神的話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因此其中有</a:t>
            </a:r>
            <a:endParaRPr kumimoji="0" lang="en-US" altLang="zh-TW" sz="4000" b="1" i="0" u="none" strike="noStrike" kern="2600" cap="sm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lang="en-US" altLang="zh-TW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 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許多錯誤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如新派神學之信仰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4.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現在仍然繼續不斷有新的啟示和新的預言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仍然</a:t>
            </a:r>
            <a:endParaRPr kumimoji="0" lang="en-US" altLang="zh-TW" sz="4000" b="1" i="0" u="none" strike="noStrike" kern="2600" cap="sm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lang="en-US" altLang="zh-TW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 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有如舊約時代的活先知和新約時代的活使徒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0686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1DC561-8A3C-87D9-2515-ACF8A6184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7EB278A-ED2A-D521-F589-4CD39F8A5B91}"/>
              </a:ext>
            </a:extLst>
          </p:cNvPr>
          <p:cNvSpPr txBox="1"/>
          <p:nvPr/>
        </p:nvSpPr>
        <p:spPr>
          <a:xfrm>
            <a:off x="486697" y="1165123"/>
            <a:ext cx="1100229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09600" marR="0" lvl="0" indent="-4572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09600" algn="l"/>
              </a:tabLst>
              <a:defRPr/>
            </a:pPr>
            <a:r>
              <a:rPr kumimoji="0" lang="en-US" altLang="zh-TW" sz="48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kumimoji="0" lang="zh-CN" altLang="en-US" sz="48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四</a:t>
            </a:r>
            <a:r>
              <a:rPr kumimoji="0" lang="en-US" altLang="zh-TW" sz="48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en-US" altLang="zh-TW" sz="48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8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聖靈</a:t>
            </a:r>
            <a:r>
              <a:rPr kumimoji="0" lang="zh-TW" altLang="en-US" sz="48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endParaRPr kumimoji="0" lang="en-US" sz="48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kumimoji="0" lang="zh-TW" altLang="en-US" sz="36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1.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否認聖靈的存在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否認聖靈的神性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3.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否認聖靈的位格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3578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8C0DB8-3F57-E6B0-3C2C-2A9A369963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55DAC7E-2965-B597-EB07-D63F73CB5CEB}"/>
              </a:ext>
            </a:extLst>
          </p:cNvPr>
          <p:cNvSpPr txBox="1"/>
          <p:nvPr/>
        </p:nvSpPr>
        <p:spPr>
          <a:xfrm>
            <a:off x="0" y="412954"/>
            <a:ext cx="12049433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09600" marR="0" lvl="0" indent="-4572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09600" algn="l"/>
              </a:tabLst>
              <a:defRPr/>
            </a:pPr>
            <a:r>
              <a:rPr kumimoji="0" lang="en-US" altLang="zh-TW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kumimoji="0" lang="zh-CN" altLang="en-US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五</a:t>
            </a:r>
            <a:r>
              <a:rPr kumimoji="0" lang="en-US" altLang="zh-TW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).</a:t>
            </a:r>
            <a:r>
              <a:rPr kumimoji="0" lang="zh-TW" altLang="en-US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救恩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kumimoji="0" lang="zh-TW" altLang="en-US" sz="36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1.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普世救恩論</a:t>
            </a:r>
            <a:r>
              <a:rPr lang="en-US" altLang="zh-TW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神既然是愛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絕對不會把人送進地獄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有</a:t>
            </a:r>
            <a:endParaRPr kumimoji="0" lang="en-US" altLang="zh-TW" sz="4000" b="1" i="0" u="none" strike="noStrike" kern="2600" cap="sm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lang="en-US" altLang="zh-TW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 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第二次救恩的機會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不信者完全滅絕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A Person’s Soul Dies When </a:t>
            </a: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lang="en-US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  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His Body Dies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人死如燈滅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死後不再存在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r>
              <a:rPr lang="en-US" altLang="zh-TW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 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得救者在天上有等級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如耶和華見證人所持的信</a:t>
            </a:r>
            <a:endParaRPr kumimoji="0" lang="en-US" altLang="zh-TW" sz="4000" b="1" i="0" u="none" strike="noStrike" kern="2600" cap="sm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lang="en-US" altLang="zh-TW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 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仰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:144,000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為特選人為領袖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其餘稱為 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“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別的羊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” 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或 </a:t>
            </a:r>
            <a:endParaRPr kumimoji="0" lang="en-US" altLang="zh-TW" sz="4000" b="1" i="0" u="none" strike="noStrike" kern="2600" cap="sm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lang="en-US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“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約拿達布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”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en-US" sz="4000" b="1" i="0" u="none" strike="noStrike" kern="2600" cap="sm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Jonadabs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r>
              <a:rPr lang="en-US" altLang="zh-TW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他們必須努力逐家傳道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lang="en-US" altLang="zh-TW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 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行善以換取救恩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  <a:endParaRPr kumimoji="0" lang="en-US" sz="36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0186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010DE8-30A0-6F0D-017C-582ABB177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99FCB22-56E5-D595-0AF9-9EFE7E90665F}"/>
              </a:ext>
            </a:extLst>
          </p:cNvPr>
          <p:cNvSpPr txBox="1"/>
          <p:nvPr/>
        </p:nvSpPr>
        <p:spPr>
          <a:xfrm>
            <a:off x="0" y="604684"/>
            <a:ext cx="12049433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09600" marR="0" lvl="0" indent="-4572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09600" algn="l"/>
              </a:tabLst>
              <a:defRPr/>
            </a:pPr>
            <a:r>
              <a:rPr kumimoji="0" lang="zh-TW" altLang="en-US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kumimoji="0" lang="en-US" altLang="zh-TW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kumimoji="0" lang="zh-CN" altLang="en-US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五</a:t>
            </a:r>
            <a:r>
              <a:rPr kumimoji="0" lang="en-US" altLang="zh-TW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en-US" altLang="zh-TW" sz="44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救恩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kumimoji="0" lang="en-US" altLang="zh-TW" sz="36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  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3.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人得救不單因著信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還要加上功德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 4.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耶穌之外還有其他的救主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如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Joseph Smith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認</a:t>
            </a:r>
            <a:endParaRPr lang="en-US" altLang="zh-TW" sz="4000" b="1" kern="2600" cap="small" dirty="0">
              <a:solidFill>
                <a:prstClr val="black"/>
              </a:solidFill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    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為自己是神所差來的另一位救主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Moon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認為他是</a:t>
            </a:r>
            <a:endParaRPr kumimoji="0" lang="en-US" altLang="zh-TW" sz="4000" b="1" i="0" u="none" strike="noStrike" kern="2600" cap="sm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lang="en-US" altLang="zh-TW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    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完成神救贖計劃者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r>
              <a:rPr lang="en-US" altLang="zh-TW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45720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6606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E1CAB1-B23A-E591-6A1B-0EC5B931A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9015A96-B03E-77EE-AC9D-FA3EB0CC436C}"/>
              </a:ext>
            </a:extLst>
          </p:cNvPr>
          <p:cNvSpPr txBox="1"/>
          <p:nvPr/>
        </p:nvSpPr>
        <p:spPr>
          <a:xfrm>
            <a:off x="162231" y="501445"/>
            <a:ext cx="11857703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二</a:t>
            </a:r>
            <a:r>
              <a:rPr kumimoji="0" lang="en-US" altLang="zh-TW" sz="48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8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如何對待假先知</a:t>
            </a:r>
            <a:r>
              <a:rPr kumimoji="0" lang="zh-TW" altLang="en-US" sz="48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endParaRPr kumimoji="0" lang="en-US" sz="48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kumimoji="0" lang="zh-TW" altLang="en-US" sz="36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1.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要躲開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提摩太後書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en-US" sz="44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要防備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馬太福音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7</a:t>
            </a:r>
            <a:r>
              <a:rPr lang="en-US" sz="44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15-23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3.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要警惕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使徒行傳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20</a:t>
            </a:r>
            <a:r>
              <a:rPr lang="en-US" sz="44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29-31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4.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要試驗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約翰一書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en-US" sz="44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1-3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lang="en-US" altLang="zh-TW" sz="44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5.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不要接待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約翰福音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en-US" sz="44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9-11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6.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要遠離他們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羅馬書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16</a:t>
            </a:r>
            <a:r>
              <a:rPr lang="en-US" sz="44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17-18</a:t>
            </a:r>
            <a:r>
              <a:rPr lang="en-US" sz="44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提摩太前書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en-US" sz="44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3-5</a:t>
            </a:r>
            <a:r>
              <a:rPr lang="en-US" sz="44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                        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彼得後書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en-US" sz="44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1-3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868680" algn="l"/>
              </a:tabLst>
              <a:defRPr/>
            </a:pP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7.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要斥責他們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提多書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en-US" sz="44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10-13</a:t>
            </a:r>
            <a:r>
              <a:rPr lang="en-US" sz="44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以西結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</a:t>
            </a:r>
            <a:r>
              <a:rPr lang="en-US" sz="44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1-7 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4108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4C40A5-FAF0-0EDF-CE26-DD99FA3BF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985ECEF-C99F-9792-C1E9-75B592A90DBA}"/>
              </a:ext>
            </a:extLst>
          </p:cNvPr>
          <p:cNvSpPr txBox="1"/>
          <p:nvPr/>
        </p:nvSpPr>
        <p:spPr>
          <a:xfrm>
            <a:off x="162232" y="309716"/>
            <a:ext cx="11872452" cy="557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三</a:t>
            </a:r>
            <a:r>
              <a:rPr kumimoji="0" lang="en-US" altLang="zh-TW" sz="48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8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三位一體的真意</a:t>
            </a:r>
            <a:r>
              <a:rPr kumimoji="0" lang="zh-TW" altLang="en-US" sz="48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kumimoji="0" lang="en-US" sz="48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                                                               </a:t>
            </a:r>
            <a:endParaRPr kumimoji="0" lang="en-US" sz="48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685800" algn="l"/>
                <a:tab pos="731520" algn="l"/>
                <a:tab pos="762000" algn="l"/>
              </a:tabLst>
              <a:defRPr/>
            </a:pPr>
            <a:r>
              <a:rPr kumimoji="0" lang="zh-TW" altLang="en-US" sz="3600" b="1" i="0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kumimoji="0" lang="en-US" altLang="zh-TW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CN" altLang="en-US" sz="44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</a:t>
            </a:r>
            <a:r>
              <a:rPr kumimoji="0" lang="en-US" altLang="zh-TW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).</a:t>
            </a:r>
            <a:r>
              <a:rPr kumimoji="0" lang="zh-TW" altLang="en-US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耶穌基督 </a:t>
            </a:r>
            <a:r>
              <a:rPr kumimoji="0" lang="en-US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= </a:t>
            </a:r>
            <a:r>
              <a:rPr kumimoji="0" lang="zh-TW" altLang="en-US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685800" algn="l"/>
                <a:tab pos="762000" algn="l"/>
                <a:tab pos="868680" algn="l"/>
              </a:tabLst>
              <a:defRPr/>
            </a:pPr>
            <a:r>
              <a:rPr kumimoji="0" lang="zh-TW" altLang="en-US" sz="36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1.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道就是神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約翰福音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en-US" sz="44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1-2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685800" algn="l"/>
                <a:tab pos="762000" algn="l"/>
                <a:tab pos="868680" algn="l"/>
              </a:tabLst>
              <a:defRPr/>
            </a:pP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道成了肉身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約翰福音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en-US" sz="44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14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685800" algn="l"/>
                <a:tab pos="762000" algn="l"/>
                <a:tab pos="868680" algn="l"/>
              </a:tabLst>
              <a:defRPr/>
            </a:pP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3.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神在肉身顯現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提摩太前書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en-US" sz="44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16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685800" algn="l"/>
                <a:tab pos="762000" algn="l"/>
                <a:tab pos="868680" algn="l"/>
              </a:tabLst>
              <a:defRPr/>
            </a:pP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4.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耶穌基督是真神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約翰一書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lang="en-US" sz="44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20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685800" algn="l"/>
                <a:tab pos="762000" algn="l"/>
                <a:tab pos="868680" algn="l"/>
              </a:tabLst>
              <a:defRPr/>
            </a:pP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5.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嬰孩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= 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全能的 神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以賽亞書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9</a:t>
            </a:r>
            <a:r>
              <a:rPr lang="en-US" sz="44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85800" algn="l"/>
                <a:tab pos="762000" algn="l"/>
              </a:tabLst>
              <a:defRPr/>
            </a:pP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1334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75457A-91E7-3E6E-01D6-06683234E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674CF1A-E078-5A13-00C7-45694CE8E1AE}"/>
              </a:ext>
            </a:extLst>
          </p:cNvPr>
          <p:cNvSpPr txBox="1"/>
          <p:nvPr/>
        </p:nvSpPr>
        <p:spPr>
          <a:xfrm>
            <a:off x="162232" y="309716"/>
            <a:ext cx="11872452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2600" cap="small" spc="0" normalizeH="0" baseline="0" noProof="0" dirty="0">
                <a:ln>
                  <a:noFill/>
                </a:ln>
                <a:solidFill>
                  <a:srgbClr val="A50E82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三</a:t>
            </a:r>
            <a:r>
              <a:rPr kumimoji="0" lang="en-US" altLang="zh-TW" sz="4800" b="1" i="0" u="none" strike="noStrike" kern="2600" cap="small" spc="0" normalizeH="0" baseline="0" noProof="0" dirty="0">
                <a:ln>
                  <a:noFill/>
                </a:ln>
                <a:solidFill>
                  <a:srgbClr val="A50E82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800" b="1" i="0" u="sng" strike="noStrike" kern="2600" cap="small" spc="0" normalizeH="0" baseline="0" noProof="0" dirty="0">
                <a:ln>
                  <a:noFill/>
                </a:ln>
                <a:solidFill>
                  <a:srgbClr val="A50E82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三位一體的真意</a:t>
            </a:r>
            <a:r>
              <a:rPr kumimoji="0" lang="zh-TW" altLang="en-US" sz="4800" b="1" i="0" u="none" strike="noStrike" kern="2600" cap="small" spc="0" normalizeH="0" baseline="0" noProof="0" dirty="0">
                <a:ln>
                  <a:noFill/>
                </a:ln>
                <a:solidFill>
                  <a:srgbClr val="A50E82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kumimoji="0" lang="en-US" sz="4800" b="1" i="0" u="none" strike="noStrike" kern="2600" cap="small" spc="0" normalizeH="0" baseline="0" noProof="0" dirty="0">
                <a:ln>
                  <a:noFill/>
                </a:ln>
                <a:solidFill>
                  <a:srgbClr val="A50E82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                                                               </a:t>
            </a:r>
            <a:endParaRPr kumimoji="0" lang="en-US" sz="4800" b="1" i="0" u="none" strike="noStrike" kern="2600" cap="none" spc="0" normalizeH="0" baseline="0" noProof="0" dirty="0">
              <a:ln>
                <a:noFill/>
              </a:ln>
              <a:solidFill>
                <a:srgbClr val="A50E82">
                  <a:lumMod val="60000"/>
                  <a:lumOff val="40000"/>
                </a:srgb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>
                <a:tab pos="685800" algn="l"/>
                <a:tab pos="731520" algn="l"/>
                <a:tab pos="762000" algn="l"/>
              </a:tabLst>
              <a:defRPr/>
            </a:pPr>
            <a:r>
              <a:rPr kumimoji="0" lang="zh-TW" altLang="en-US" sz="36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kumimoji="0" lang="en-US" altLang="zh-TW" sz="4400" b="1" i="0" u="sng" strike="noStrike" kern="2600" cap="small" spc="0" normalizeH="0" baseline="0" noProof="0" dirty="0">
                <a:ln>
                  <a:noFill/>
                </a:ln>
                <a:solidFill>
                  <a:srgbClr val="A50E82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kumimoji="0" lang="zh-CN" altLang="en-US" sz="4400" b="1" i="0" u="sng" strike="noStrike" kern="2600" cap="small" spc="0" normalizeH="0" baseline="0" noProof="0" dirty="0">
                <a:ln>
                  <a:noFill/>
                </a:ln>
                <a:solidFill>
                  <a:srgbClr val="A50E82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</a:t>
            </a:r>
            <a:r>
              <a:rPr kumimoji="0" lang="en-US" altLang="zh-TW" sz="4400" b="1" i="0" u="sng" strike="noStrike" kern="2600" cap="small" spc="0" normalizeH="0" baseline="0" noProof="0" dirty="0">
                <a:ln>
                  <a:noFill/>
                </a:ln>
                <a:solidFill>
                  <a:srgbClr val="A50E82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).</a:t>
            </a:r>
            <a:r>
              <a:rPr kumimoji="0" lang="zh-TW" altLang="en-US" sz="4400" b="1" i="0" u="sng" strike="noStrike" kern="2600" cap="small" spc="0" normalizeH="0" baseline="0" noProof="0" dirty="0">
                <a:ln>
                  <a:noFill/>
                </a:ln>
                <a:solidFill>
                  <a:srgbClr val="A50E82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耶穌基督 </a:t>
            </a:r>
            <a:r>
              <a:rPr kumimoji="0" lang="en-US" sz="4400" b="1" i="0" u="sng" strike="noStrike" kern="2600" cap="small" spc="0" normalizeH="0" baseline="0" noProof="0" dirty="0">
                <a:ln>
                  <a:noFill/>
                </a:ln>
                <a:solidFill>
                  <a:srgbClr val="A50E82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= </a:t>
            </a:r>
            <a:r>
              <a:rPr kumimoji="0" lang="zh-TW" altLang="en-US" sz="4400" b="1" i="0" u="sng" strike="noStrike" kern="2600" cap="small" spc="0" normalizeH="0" baseline="0" noProof="0" dirty="0">
                <a:ln>
                  <a:noFill/>
                </a:ln>
                <a:solidFill>
                  <a:srgbClr val="A50E82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srgbClr val="A50E82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srgbClr val="A50E82">
                  <a:lumMod val="60000"/>
                  <a:lumOff val="40000"/>
                </a:srgb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685800" algn="l"/>
                <a:tab pos="762000" algn="l"/>
                <a:tab pos="868680" algn="l"/>
              </a:tabLst>
              <a:defRPr/>
            </a:pPr>
            <a:r>
              <a:rPr kumimoji="0" lang="zh-TW" altLang="en-US" sz="36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6.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道至大的神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= 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耶穌基督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提多書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en-US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685800" algn="l"/>
                <a:tab pos="762000" algn="l"/>
                <a:tab pos="868680" algn="l"/>
              </a:tabLst>
              <a:defRPr/>
            </a:pP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7.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耶穌基督與聖父原為一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約翰福音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</a:t>
            </a:r>
            <a:r>
              <a:rPr lang="en-US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30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685800" algn="l"/>
                <a:tab pos="762000" algn="l"/>
                <a:tab pos="868680" algn="l"/>
              </a:tabLst>
              <a:defRPr/>
            </a:pP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8.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耶穌基督的名稱為 神的道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啟示錄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19</a:t>
            </a:r>
            <a:r>
              <a:rPr lang="en-US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685800" algn="l"/>
                <a:tab pos="762000" algn="l"/>
                <a:tab pos="868680" algn="l"/>
              </a:tabLst>
              <a:defRPr/>
            </a:pP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9.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還沒有亞伯拉罕就有了耶穌基督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685800" algn="l"/>
                <a:tab pos="762000" algn="l"/>
                <a:tab pos="868680" algn="l"/>
              </a:tabLst>
              <a:defRPr/>
            </a:pPr>
            <a:r>
              <a:rPr lang="en-US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“ Before Abraham was, </a:t>
            </a:r>
            <a:r>
              <a:rPr kumimoji="0" lang="en-US" sz="4000" b="1" i="0" u="dbl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I Am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.”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約翰福音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</a:t>
            </a:r>
            <a:r>
              <a:rPr lang="en-US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58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85800" algn="l"/>
                <a:tab pos="762000" algn="l"/>
              </a:tabLst>
              <a:defRPr/>
            </a:pPr>
            <a:r>
              <a:rPr kumimoji="0" lang="en-US" sz="36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  <a:endParaRPr kumimoji="0" lang="en-US" sz="36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9094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E50E0E-CB8F-8289-4302-4B91F14E01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C9E4BEB-2008-BD23-66B1-BBDB035D0877}"/>
              </a:ext>
            </a:extLst>
          </p:cNvPr>
          <p:cNvSpPr txBox="1"/>
          <p:nvPr/>
        </p:nvSpPr>
        <p:spPr>
          <a:xfrm>
            <a:off x="442452" y="663677"/>
            <a:ext cx="11430000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685800" algn="l"/>
                <a:tab pos="731520" algn="l"/>
                <a:tab pos="762000" algn="l"/>
              </a:tabLst>
              <a:defRPr/>
            </a:pPr>
            <a:r>
              <a:rPr kumimoji="0" lang="zh-TW" altLang="en-US" sz="3600" b="1" i="0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kumimoji="0" lang="en-US" altLang="zh-TW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kumimoji="0" lang="zh-CN" altLang="en-US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二</a:t>
            </a:r>
            <a:r>
              <a:rPr kumimoji="0" lang="en-US" altLang="zh-TW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en-US" altLang="zh-TW" sz="44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聖靈</a:t>
            </a:r>
            <a:r>
              <a:rPr kumimoji="0" lang="en-US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= </a:t>
            </a:r>
            <a:r>
              <a:rPr kumimoji="0" lang="zh-TW" altLang="en-US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神的靈</a:t>
            </a:r>
            <a:r>
              <a:rPr kumimoji="0" lang="en-US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= </a:t>
            </a:r>
            <a:r>
              <a:rPr kumimoji="0" lang="zh-TW" altLang="en-US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耶穌基督的靈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868680" marR="0" lvl="0" indent="-41148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85800" algn="l"/>
                <a:tab pos="762000" algn="l"/>
                <a:tab pos="868680" algn="l"/>
              </a:tabLst>
              <a:defRPr/>
            </a:pP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1.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神是個靈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約翰福音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en-US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24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868680" marR="0" lvl="0" indent="-41148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85800" algn="l"/>
                <a:tab pos="762000" algn="l"/>
                <a:tab pos="868680" algn="l"/>
              </a:tabLst>
              <a:defRPr/>
            </a:pP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主就是那靈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哥林多後書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en-US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868680" marR="0" lvl="0" indent="-41148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85800" algn="l"/>
                <a:tab pos="762000" algn="l"/>
                <a:tab pos="868680" algn="l"/>
              </a:tabLst>
              <a:defRPr/>
            </a:pP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3.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聖靈 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= 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耶穌基督的靈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使徒行傳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16</a:t>
            </a:r>
            <a:r>
              <a:rPr lang="en-US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6-7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868680" marR="0" lvl="0" indent="-41148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85800" algn="l"/>
                <a:tab pos="762000" algn="l"/>
                <a:tab pos="868680" algn="l"/>
              </a:tabLst>
              <a:defRPr/>
            </a:pP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4.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基督的靈 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= 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聖靈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彼得前書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en-US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11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868680" marR="0" lvl="0" indent="-41148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85800" algn="l"/>
                <a:tab pos="762000" algn="l"/>
                <a:tab pos="868680" algn="l"/>
              </a:tabLst>
              <a:defRPr/>
            </a:pP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5.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神兒子的靈 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= 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聖靈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加拉太書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en-US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868680" marR="0" lvl="0" indent="-41148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85800" algn="l"/>
                <a:tab pos="762000" algn="l"/>
                <a:tab pos="868680" algn="l"/>
              </a:tabLst>
              <a:defRPr/>
            </a:pP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6.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羔羊 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= 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神的靈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啟示錄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lang="en-US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92273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6C4C94-11B1-3A71-190A-895498BE2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ECD76DD-6151-0053-A017-157DEC400388}"/>
              </a:ext>
            </a:extLst>
          </p:cNvPr>
          <p:cNvSpPr txBox="1"/>
          <p:nvPr/>
        </p:nvSpPr>
        <p:spPr>
          <a:xfrm>
            <a:off x="162231" y="280218"/>
            <a:ext cx="11916697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685800" algn="l"/>
                <a:tab pos="731520" algn="l"/>
                <a:tab pos="762000" algn="l"/>
              </a:tabLst>
              <a:defRPr/>
            </a:pPr>
            <a:r>
              <a:rPr kumimoji="0" lang="zh-TW" altLang="en-US" sz="3600" b="1" i="0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kumimoji="0" lang="en-US" altLang="zh-TW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kumimoji="0" lang="zh-CN" altLang="en-US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三</a:t>
            </a:r>
            <a:r>
              <a:rPr kumimoji="0" lang="en-US" altLang="zh-TW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).</a:t>
            </a:r>
            <a:r>
              <a:rPr kumimoji="0" lang="zh-TW" altLang="en-US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沒有任何人</a:t>
            </a:r>
            <a:r>
              <a:rPr kumimoji="0" lang="en-US" altLang="zh-TW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天使或受造之物配得敬拜</a:t>
            </a:r>
            <a:r>
              <a:rPr kumimoji="0" lang="en-US" altLang="zh-TW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能與 </a:t>
            </a:r>
            <a:endParaRPr kumimoji="0" lang="en-US" altLang="zh-TW" sz="4400" b="1" i="0" u="sng" strike="noStrike" kern="2600" cap="small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685800" algn="l"/>
                <a:tab pos="731520" algn="l"/>
                <a:tab pos="762000" algn="l"/>
              </a:tabLst>
              <a:defRPr/>
            </a:pPr>
            <a:r>
              <a:rPr lang="en-US" altLang="zh-TW" sz="44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     </a:t>
            </a:r>
            <a:r>
              <a:rPr kumimoji="0" lang="zh-TW" altLang="en-US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神同等</a:t>
            </a:r>
            <a:r>
              <a:rPr lang="en-US" altLang="zh-TW" sz="44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685800" algn="l"/>
                <a:tab pos="762000" algn="l"/>
                <a:tab pos="868680" algn="l"/>
              </a:tabLst>
              <a:defRPr/>
            </a:pPr>
            <a:r>
              <a:rPr kumimoji="0" lang="zh-TW" altLang="en-US" sz="36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1.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耶穌基督與 神平等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約翰福音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lang="en-US" sz="44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18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685800" algn="l"/>
                <a:tab pos="762000" algn="l"/>
                <a:tab pos="868680" algn="l"/>
              </a:tabLst>
              <a:defRPr/>
            </a:pP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耶穌基督與 神同等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腓立比書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en-US" sz="44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6-7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685800" algn="l"/>
                <a:tab pos="762000" algn="l"/>
                <a:tab pos="868680" algn="l"/>
              </a:tabLst>
              <a:defRPr/>
            </a:pP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3.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誰能與 神同等呢  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? 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以賽亞書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40</a:t>
            </a:r>
            <a:r>
              <a:rPr lang="en-US" sz="44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25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685800" algn="l"/>
                <a:tab pos="762000" algn="l"/>
                <a:tab pos="868680" algn="l"/>
              </a:tabLst>
              <a:defRPr/>
            </a:pP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4.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撒但想與 神同等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以賽亞書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14</a:t>
            </a:r>
            <a:r>
              <a:rPr lang="en-US" sz="44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13-15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9157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3EA405-43D9-447E-93C9-BA86A1EE4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F003A4A-D711-0679-1667-0A6F49C2B8DF}"/>
              </a:ext>
            </a:extLst>
          </p:cNvPr>
          <p:cNvSpPr txBox="1"/>
          <p:nvPr/>
        </p:nvSpPr>
        <p:spPr>
          <a:xfrm>
            <a:off x="162231" y="280218"/>
            <a:ext cx="11916697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>
                <a:tab pos="685800" algn="l"/>
                <a:tab pos="731520" algn="l"/>
                <a:tab pos="762000" algn="l"/>
              </a:tabLst>
              <a:defRPr/>
            </a:pPr>
            <a:r>
              <a:rPr kumimoji="0" lang="zh-TW" altLang="en-US" sz="36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kumimoji="0" lang="en-US" altLang="zh-TW" sz="4400" b="1" i="0" u="sng" strike="noStrike" kern="2600" cap="small" spc="0" normalizeH="0" baseline="0" noProof="0" dirty="0">
                <a:ln>
                  <a:noFill/>
                </a:ln>
                <a:solidFill>
                  <a:srgbClr val="A50E82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kumimoji="0" lang="zh-CN" altLang="en-US" sz="4400" b="1" i="0" u="sng" strike="noStrike" kern="2600" cap="small" spc="0" normalizeH="0" baseline="0" noProof="0" dirty="0">
                <a:ln>
                  <a:noFill/>
                </a:ln>
                <a:solidFill>
                  <a:srgbClr val="A50E82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三</a:t>
            </a:r>
            <a:r>
              <a:rPr kumimoji="0" lang="en-US" altLang="zh-TW" sz="4400" b="1" i="0" u="sng" strike="noStrike" kern="2600" cap="small" spc="0" normalizeH="0" baseline="0" noProof="0" dirty="0">
                <a:ln>
                  <a:noFill/>
                </a:ln>
                <a:solidFill>
                  <a:srgbClr val="A50E82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).</a:t>
            </a:r>
            <a:r>
              <a:rPr kumimoji="0" lang="zh-TW" altLang="en-US" sz="4400" b="1" i="0" u="sng" strike="noStrike" kern="2600" cap="small" spc="0" normalizeH="0" baseline="0" noProof="0" dirty="0">
                <a:ln>
                  <a:noFill/>
                </a:ln>
                <a:solidFill>
                  <a:srgbClr val="A50E82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沒有任何人</a:t>
            </a:r>
            <a:r>
              <a:rPr kumimoji="0" lang="en-US" altLang="zh-TW" sz="4400" b="1" i="0" u="sng" strike="noStrike" kern="2600" cap="small" spc="0" normalizeH="0" baseline="0" noProof="0" dirty="0">
                <a:ln>
                  <a:noFill/>
                </a:ln>
                <a:solidFill>
                  <a:srgbClr val="A50E82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sng" strike="noStrike" kern="2600" cap="small" spc="0" normalizeH="0" baseline="0" noProof="0" dirty="0">
                <a:ln>
                  <a:noFill/>
                </a:ln>
                <a:solidFill>
                  <a:srgbClr val="A50E82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天使或受造之物配得敬拜</a:t>
            </a:r>
            <a:r>
              <a:rPr kumimoji="0" lang="en-US" altLang="zh-TW" sz="4400" b="1" i="0" u="sng" strike="noStrike" kern="2600" cap="small" spc="0" normalizeH="0" baseline="0" noProof="0" dirty="0">
                <a:ln>
                  <a:noFill/>
                </a:ln>
                <a:solidFill>
                  <a:srgbClr val="A50E82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sng" strike="noStrike" kern="2600" cap="small" spc="0" normalizeH="0" baseline="0" noProof="0" dirty="0">
                <a:ln>
                  <a:noFill/>
                </a:ln>
                <a:solidFill>
                  <a:srgbClr val="A50E82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能與 </a:t>
            </a:r>
            <a:endParaRPr kumimoji="0" lang="en-US" altLang="zh-TW" sz="4400" b="1" i="0" u="sng" strike="noStrike" kern="2600" cap="small" spc="0" normalizeH="0" baseline="0" noProof="0" dirty="0">
              <a:ln>
                <a:noFill/>
              </a:ln>
              <a:solidFill>
                <a:srgbClr val="A50E82">
                  <a:lumMod val="60000"/>
                  <a:lumOff val="40000"/>
                </a:srgb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>
                <a:tab pos="685800" algn="l"/>
                <a:tab pos="731520" algn="l"/>
                <a:tab pos="762000" algn="l"/>
              </a:tabLst>
              <a:defRPr/>
            </a:pP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srgbClr val="A50E82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     </a:t>
            </a:r>
            <a:r>
              <a:rPr kumimoji="0" lang="zh-TW" altLang="en-US" sz="4400" b="1" i="0" u="sng" strike="noStrike" kern="2600" cap="small" spc="0" normalizeH="0" baseline="0" noProof="0" dirty="0">
                <a:ln>
                  <a:noFill/>
                </a:ln>
                <a:solidFill>
                  <a:srgbClr val="A50E82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神同等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srgbClr val="A50E82">
                    <a:lumMod val="60000"/>
                    <a:lumOff val="40000"/>
                  </a:srgb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srgbClr val="A50E82">
                  <a:lumMod val="60000"/>
                  <a:lumOff val="40000"/>
                </a:srgb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685800" algn="l"/>
                <a:tab pos="762000" algn="l"/>
                <a:tab pos="868680" algn="l"/>
              </a:tabLst>
              <a:defRPr/>
            </a:pPr>
            <a:r>
              <a:rPr lang="en-US" altLang="zh-TW" sz="36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lang="en-US" altLang="zh-TW" sz="44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5.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羔羊接受敬拜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啟示錄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lang="en-US" sz="44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6-10</a:t>
            </a:r>
            <a:r>
              <a:rPr lang="en-US" sz="44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馬太福音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en-US" sz="44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11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685800" algn="l"/>
                <a:tab pos="762000" algn="l"/>
                <a:tab pos="868680" algn="l"/>
              </a:tabLst>
              <a:defRPr/>
            </a:pP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6.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人不可接受敬拜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使徒行傳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14</a:t>
            </a:r>
            <a:r>
              <a:rPr lang="en-US" sz="44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13-15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685800" algn="l"/>
                <a:tab pos="762000" algn="l"/>
                <a:tab pos="868680" algn="l"/>
              </a:tabLst>
              <a:defRPr/>
            </a:pP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7.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天使不接受人的敬拜</a:t>
            </a:r>
            <a:endParaRPr kumimoji="0" lang="en-US" altLang="zh-TW" sz="4400" b="1" i="0" u="none" strike="noStrike" kern="2600" cap="sm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685800" algn="l"/>
                <a:tab pos="762000" algn="l"/>
                <a:tab pos="868680" algn="l"/>
              </a:tabLst>
              <a:defRPr/>
            </a:pPr>
            <a:r>
              <a:rPr lang="en-US" altLang="zh-TW" sz="44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 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啟示錄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19</a:t>
            </a:r>
            <a:r>
              <a:rPr lang="en-US" sz="44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9-10</a:t>
            </a:r>
            <a:r>
              <a:rPr lang="en-US" sz="44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22</a:t>
            </a:r>
            <a:r>
              <a:rPr lang="en-US" sz="44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8-9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</a:p>
          <a:p>
            <a:pPr marL="1097280" marR="0" lvl="0" indent="-73152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凡與神同等的就是神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耶穌基督與神同等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祂是</a:t>
            </a:r>
            <a:endParaRPr kumimoji="0" lang="en-US" altLang="zh-TW" sz="4400" b="1" i="0" u="none" strike="noStrike" kern="2600" cap="sm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1097280" marR="0" lvl="0" indent="-73152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真神</a:t>
            </a:r>
            <a:r>
              <a:rPr kumimoji="0" lang="en-US" altLang="zh-TW" sz="44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7223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F68E43-D34C-0C0A-D32E-1FE1D1C6F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8D7BA9C-5E35-2729-7E86-AC7507B78D22}"/>
              </a:ext>
            </a:extLst>
          </p:cNvPr>
          <p:cNvSpPr txBox="1"/>
          <p:nvPr/>
        </p:nvSpPr>
        <p:spPr>
          <a:xfrm>
            <a:off x="427703" y="1002890"/>
            <a:ext cx="11312013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四</a:t>
            </a:r>
            <a:r>
              <a:rPr kumimoji="0" lang="en-US" altLang="zh-TW" sz="48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800" b="1" i="0" u="sng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實際操練</a:t>
            </a:r>
            <a:r>
              <a:rPr kumimoji="0" lang="en-US" altLang="zh-TW" sz="48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800" b="1" i="0" u="sng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作業</a:t>
            </a:r>
            <a:r>
              <a:rPr kumimoji="0" lang="en-US" sz="48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Homework</a:t>
            </a:r>
            <a:r>
              <a:rPr kumimoji="0" lang="en-US" altLang="zh-TW" sz="48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r>
              <a:rPr kumimoji="0" lang="zh-TW" altLang="en-US" sz="36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endParaRPr kumimoji="0" lang="en-US" sz="36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tabLst>
                <a:tab pos="533400" algn="l"/>
              </a:tabLst>
              <a:defRPr/>
            </a:pPr>
            <a:r>
              <a:rPr kumimoji="0" lang="zh-TW" altLang="en-US" sz="36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1.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異端的特性有那些？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tabLst>
                <a:tab pos="533400" algn="l"/>
              </a:tabLst>
              <a:defRPr/>
            </a:pP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如何對待錯誤的教導和假師傅？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181433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103</TotalTime>
  <Words>2595</Words>
  <Application>Microsoft Office PowerPoint</Application>
  <PresentationFormat>Widescreen</PresentationFormat>
  <Paragraphs>154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Century Gothic</vt:lpstr>
      <vt:lpstr>Garamond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門徒訓練班講義-Lesson21</dc:title>
  <dc:creator>Xiaohong Liu</dc:creator>
  <cp:lastModifiedBy>Wei Qing</cp:lastModifiedBy>
  <cp:revision>36</cp:revision>
  <dcterms:created xsi:type="dcterms:W3CDTF">2025-11-21T19:51:36Z</dcterms:created>
  <dcterms:modified xsi:type="dcterms:W3CDTF">2026-05-29T15:27:49Z</dcterms:modified>
</cp:coreProperties>
</file>